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75" y="3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dirty="0"/>
            <a:t>Data &amp; data versioning &amp; Metadata Store</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the machine learning pipeline &amp; tests</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Deployment and Operations</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Data &amp; data versioning &amp; Metadata Store</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 &amp; tests</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Deployment and Operations</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is an innovative solution designed to enhance visual accessibility for the visually impaired community. Leveraging cutting-edge AI technologies,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aims to provide intuitive and efficient assistance to those with visual impairments, significantly improving their daily lives.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project combines advanced image recognition, real-time navigation assistance, and personalized user experiences to create a comprehensive tool that addresses the unique challenges faced by the visually impaired. Through thoughtful design and user-centric development,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vital social need but also explores a market with significant growth potential.</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758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how we manage data, its versions, and the associated metadata, which is critical for ensuring consistency and reliability in our machine learning workflows.</a:t>
            </a:r>
          </a:p>
          <a:p>
            <a:pPr algn="l"/>
            <a:r>
              <a:rPr lang="en-US" b="1" i="0" dirty="0">
                <a:solidFill>
                  <a:srgbClr val="ECECEC"/>
                </a:solidFill>
                <a:effectLst/>
                <a:highlight>
                  <a:srgbClr val="212121"/>
                </a:highlight>
                <a:latin typeface="Söhne"/>
              </a:rPr>
              <a:t>Cassandra and MongoDB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Cassandra and MongoDB to handle large-scale data storage. These databases are chosen for their scalability and high performance, allowing us to store and retrieve data efficiently.</a:t>
            </a:r>
          </a:p>
          <a:p>
            <a:pPr algn="l"/>
            <a:r>
              <a:rPr lang="en-US" b="1" i="0" dirty="0">
                <a:solidFill>
                  <a:srgbClr val="ECECEC"/>
                </a:solidFill>
                <a:effectLst/>
                <a:highlight>
                  <a:srgbClr val="212121"/>
                </a:highlight>
                <a:latin typeface="Söhne"/>
              </a:rPr>
              <a:t>Git and DVC</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 combined with Data Version Control (DVC), helps us manage data versioning. Just like code, our data and models are versioned, enabling us to track changes, revert to previous states, and ensure reproducibility of our experiments.</a:t>
            </a:r>
          </a:p>
          <a:p>
            <a:pPr algn="l"/>
            <a:r>
              <a:rPr lang="en-US" b="0" i="0" dirty="0">
                <a:solidFill>
                  <a:srgbClr val="ECECEC"/>
                </a:solidFill>
                <a:effectLst/>
                <a:highlight>
                  <a:srgbClr val="212121"/>
                </a:highlight>
                <a:latin typeface="Söhne"/>
              </a:rPr>
              <a:t>By leveraging these tools, we ensure our data management processes are robust, scalable, and efficient, laying a strong foundation for our machine learning pipeline."</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271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illustrates the setup of our machine learning pipeline, which is integral to streamlining our ML processes.</a:t>
            </a:r>
          </a:p>
          <a:p>
            <a:pPr algn="l"/>
            <a:r>
              <a:rPr lang="en-US" b="1"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serves as our orchestrator for creating reproducible ML pipelines. It enables us to automate the entire workflow from data ingestion to model deployment, ensuring consistency and reliability.</a:t>
            </a:r>
          </a:p>
          <a:p>
            <a:pPr algn="l"/>
            <a:r>
              <a:rPr lang="en-US" b="1"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complements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by managing the lifecycle of our machine learning models. It handles experiment tracking, model versioning, and deployment, providing a comprehensive suite of tools for ML development.</a:t>
            </a:r>
          </a:p>
          <a:p>
            <a:pPr algn="l"/>
            <a:r>
              <a:rPr lang="en-US" b="0" i="0" dirty="0">
                <a:solidFill>
                  <a:srgbClr val="ECECEC"/>
                </a:solidFill>
                <a:effectLst/>
                <a:highlight>
                  <a:srgbClr val="212121"/>
                </a:highlight>
                <a:latin typeface="Söhne"/>
              </a:rPr>
              <a:t>Together,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form a robust pipeline, enhancing our ability to develop, track, and deploy machine learning models efficiently and effectively."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74558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our approach to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model testing, which ensures the robustness and reliability of our machine learning models.</a:t>
            </a:r>
          </a:p>
          <a:p>
            <a:pPr algn="l"/>
            <a:r>
              <a:rPr lang="en-US" b="1"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t>
            </a:r>
            <a:r>
              <a:rPr lang="en-US" b="0"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 for automating our model tests. This includes testing performance metrics, business metrics, and decision thresholds to ensure our models are meeting the required standards.</a:t>
            </a:r>
          </a:p>
          <a:p>
            <a:pPr algn="l"/>
            <a:r>
              <a:rPr lang="en-US" b="1" i="0" dirty="0">
                <a:solidFill>
                  <a:srgbClr val="ECECEC"/>
                </a:solidFill>
                <a:effectLst/>
                <a:highlight>
                  <a:srgbClr val="212121"/>
                </a:highlight>
                <a:latin typeface="Söhne"/>
              </a:rPr>
              <a:t>Test Coverage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displayed output shows a series of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such as performance metrics (e.g., TR@10, IR@10) and business metrics (e.g., Operational Efficiency, Customer Acquisition Cost).</a:t>
            </a:r>
          </a:p>
          <a:p>
            <a:pPr algn="l">
              <a:buFont typeface="Arial" panose="020B0604020202020204" pitchFamily="34" charset="0"/>
              <a:buChar char="•"/>
            </a:pPr>
            <a:r>
              <a:rPr lang="en-US" b="0" i="0" dirty="0">
                <a:solidFill>
                  <a:srgbClr val="ECECEC"/>
                </a:solidFill>
                <a:effectLst/>
                <a:highlight>
                  <a:srgbClr val="212121"/>
                </a:highlight>
                <a:latin typeface="Söhne"/>
              </a:rPr>
              <a:t>Any failed tests indicate areas where the model does not meet the predefined criteria and may require retraining or adjustments.</a:t>
            </a:r>
          </a:p>
          <a:p>
            <a:pPr algn="l"/>
            <a:r>
              <a:rPr lang="en-US" b="0" i="0" dirty="0">
                <a:solidFill>
                  <a:srgbClr val="ECECEC"/>
                </a:solidFill>
                <a:effectLst/>
                <a:highlight>
                  <a:srgbClr val="212121"/>
                </a:highlight>
                <a:latin typeface="Söhne"/>
              </a:rPr>
              <a:t>By implementing comprehensive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we ensure that our models perform optimally and align with our business goals and user expectations."</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4825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the tools we use for resource and performance monitoring, which are critical for maintaining the health and efficiency of our systems.</a:t>
            </a:r>
          </a:p>
          <a:p>
            <a:pPr algn="l"/>
            <a:r>
              <a:rPr lang="en-US" b="1" i="0" dirty="0">
                <a:solidFill>
                  <a:srgbClr val="ECECEC"/>
                </a:solidFill>
                <a:effectLst/>
                <a:highlight>
                  <a:srgbClr val="212121"/>
                </a:highlight>
                <a:latin typeface="Söhne"/>
              </a:rPr>
              <a:t>Grafana</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Grafana is our go-to tool for monitoring and visualizing system performance metrics. It provides real-time insights into resource usage, helping us identify and address any potential issues promptly.</a:t>
            </a:r>
          </a:p>
          <a:p>
            <a:pPr algn="l"/>
            <a:r>
              <a:rPr lang="en-US" b="1" i="0" dirty="0">
                <a:solidFill>
                  <a:srgbClr val="ECECEC"/>
                </a:solidFill>
                <a:effectLst/>
                <a:highlight>
                  <a:srgbClr val="212121"/>
                </a:highlight>
                <a:latin typeface="Söhne"/>
              </a:rPr>
              <a:t>Evidently AI</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Evidently AI is used for monitoring the performance of our machine learning models. It allows us to track metrics such as accuracy, drift, and other key indicators, ensuring our models remain effective and reliable over time.</a:t>
            </a:r>
          </a:p>
          <a:p>
            <a:pPr algn="l"/>
            <a:r>
              <a:rPr lang="en-US" b="0" i="0" dirty="0">
                <a:solidFill>
                  <a:srgbClr val="ECECEC"/>
                </a:solidFill>
                <a:effectLst/>
                <a:highlight>
                  <a:srgbClr val="212121"/>
                </a:highlight>
                <a:latin typeface="Söhne"/>
              </a:rPr>
              <a:t>By leveraging these tools, we ensure continuous monitoring and optimization of both system resources and model performance, leading to a more robust and efficient operation."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58507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approach to deployment and operations, which ensures our models and applications are effectively delivered and maintained.</a:t>
            </a:r>
          </a:p>
          <a:p>
            <a:pPr algn="l"/>
            <a:r>
              <a:rPr lang="en-US" b="1" i="0" dirty="0">
                <a:solidFill>
                  <a:srgbClr val="ECECEC"/>
                </a:solidFill>
                <a:effectLst/>
                <a:highlight>
                  <a:srgbClr val="212121"/>
                </a:highlight>
                <a:latin typeface="Söhne"/>
              </a:rPr>
              <a:t>Service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focus on the deployment of model services, ensuring that our machine learning models are available and accessible for use in various applications.</a:t>
            </a:r>
          </a:p>
          <a:p>
            <a:pPr algn="l"/>
            <a:r>
              <a:rPr lang="en-US" b="1" i="0" dirty="0">
                <a:solidFill>
                  <a:srgbClr val="ECECEC"/>
                </a:solidFill>
                <a:effectLst/>
                <a:highlight>
                  <a:srgbClr val="212121"/>
                </a:highlight>
                <a:latin typeface="Söhne"/>
              </a:rPr>
              <a:t>Client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front-end client is developed using React. This modern, responsive framework ensures a seamless user experience and efficient interaction with our back-end services.</a:t>
            </a:r>
          </a:p>
          <a:p>
            <a:pPr algn="l"/>
            <a:r>
              <a:rPr lang="en-US" b="1" i="0" dirty="0">
                <a:solidFill>
                  <a:srgbClr val="ECECEC"/>
                </a:solidFill>
                <a:effectLst/>
                <a:highlight>
                  <a:srgbClr val="212121"/>
                </a:highlight>
                <a:latin typeface="Söhne"/>
              </a:rPr>
              <a:t>Strategies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employ several model deployment strategies, leveraging Docker for containerization,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for cloud hosting, and Kubernetes for orchestration and scalability. These tools and platforms enable us to deploy and manage our applications efficiently, ensuring reliability and performance.</a:t>
            </a:r>
          </a:p>
          <a:p>
            <a:pPr algn="l"/>
            <a:r>
              <a:rPr lang="en-US" b="0" i="0" dirty="0">
                <a:solidFill>
                  <a:srgbClr val="ECECEC"/>
                </a:solidFill>
                <a:effectLst/>
                <a:highlight>
                  <a:srgbClr val="212121"/>
                </a:highlight>
                <a:latin typeface="Söhne"/>
              </a:rPr>
              <a:t>By integrating these elements, we achieve a robust and scalable deployment process, facilitating smooth operations and user satisfaction."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6834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showcases our deployment and serving strategy using Kubernetes.</a:t>
            </a:r>
          </a:p>
          <a:p>
            <a:pPr algn="l"/>
            <a:r>
              <a:rPr lang="en-US" b="1" i="0" dirty="0">
                <a:solidFill>
                  <a:srgbClr val="ECECEC"/>
                </a:solidFill>
                <a:effectLst/>
                <a:highlight>
                  <a:srgbClr val="212121"/>
                </a:highlight>
                <a:latin typeface="Söhne"/>
              </a:rPr>
              <a:t>Kubernetes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Kubernetes orchestrates the deployment, scaling, and management of our containerized applications. It ensures our services are highly available and can handle varying loads efficiently.</a:t>
            </a:r>
          </a:p>
          <a:p>
            <a:pPr algn="l"/>
            <a:r>
              <a:rPr lang="en-US" b="1" i="0" dirty="0">
                <a:solidFill>
                  <a:srgbClr val="ECECEC"/>
                </a:solidFill>
                <a:effectLst/>
                <a:highlight>
                  <a:srgbClr val="212121"/>
                </a:highlight>
                <a:latin typeface="Söhne"/>
              </a:rPr>
              <a:t>Deployment Configuration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configuration on the left shows our Kubernetes deployment setup. We define the number of replicas, rolling update strategy, and container specifications to ensure smooth and reliable deployments.</a:t>
            </a:r>
          </a:p>
          <a:p>
            <a:pPr algn="l"/>
            <a:r>
              <a:rPr lang="en-US" b="1" i="0" dirty="0">
                <a:solidFill>
                  <a:srgbClr val="ECECEC"/>
                </a:solidFill>
                <a:effectLst/>
                <a:highlight>
                  <a:srgbClr val="212121"/>
                </a:highlight>
                <a:latin typeface="Söhne"/>
              </a:rPr>
              <a:t>Service Description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On the right, we have the service description, detailing how the application is exposed and accessed. It includes information about the load balancer, IP addresses, and ports used to ensure our application is reachable and performant.</a:t>
            </a:r>
          </a:p>
          <a:p>
            <a:pPr algn="l"/>
            <a:r>
              <a:rPr lang="en-US" b="0" i="0" dirty="0">
                <a:solidFill>
                  <a:srgbClr val="ECECEC"/>
                </a:solidFill>
                <a:effectLst/>
                <a:highlight>
                  <a:srgbClr val="212121"/>
                </a:highlight>
                <a:latin typeface="Söhne"/>
              </a:rPr>
              <a:t>By leveraging Kubernetes, we achieve a robust and scalable deployment architecture, ensuring high availability and efficient resource management for our applications."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420459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demonstrates the server-side functionality of our application.</a:t>
            </a:r>
          </a:p>
          <a:p>
            <a:pPr algn="l"/>
            <a:r>
              <a:rPr lang="en-US" b="1" i="0" dirty="0">
                <a:solidFill>
                  <a:srgbClr val="ECECEC"/>
                </a:solidFill>
                <a:effectLst/>
                <a:highlight>
                  <a:srgbClr val="212121"/>
                </a:highlight>
                <a:latin typeface="Söhne"/>
              </a:rPr>
              <a:t>Server Endpoint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screenshot shows a POST request to our Blip Image Captioning API deployed 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This endpoint processes images and returns descriptive captions.</a:t>
            </a:r>
          </a:p>
          <a:p>
            <a:pPr algn="l"/>
            <a:r>
              <a:rPr lang="en-US" b="1" i="0" dirty="0">
                <a:solidFill>
                  <a:srgbClr val="ECECEC"/>
                </a:solidFill>
                <a:effectLst/>
                <a:highlight>
                  <a:srgbClr val="212121"/>
                </a:highlight>
                <a:latin typeface="Söhne"/>
              </a:rPr>
              <a:t>Request Details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 form-data format to upload an image file. The server processes the image and generates a caption as shown in the JSON response.</a:t>
            </a:r>
          </a:p>
          <a:p>
            <a:pPr algn="l"/>
            <a:r>
              <a:rPr lang="en-US" b="1" i="0" dirty="0">
                <a:solidFill>
                  <a:srgbClr val="ECECEC"/>
                </a:solidFill>
                <a:effectLst/>
                <a:highlight>
                  <a:srgbClr val="212121"/>
                </a:highlight>
                <a:latin typeface="Söhne"/>
              </a:rPr>
              <a:t>Response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response includes a caption for the uploaded image, demonstrating the server's ability to handle image processing tasks effectively. The '200 OK' status indicates a successful operation.</a:t>
            </a:r>
          </a:p>
          <a:p>
            <a:pPr algn="l"/>
            <a:r>
              <a:rPr lang="en-US" b="0" i="0" dirty="0">
                <a:solidFill>
                  <a:srgbClr val="ECECEC"/>
                </a:solidFill>
                <a:effectLst/>
                <a:highlight>
                  <a:srgbClr val="212121"/>
                </a:highlight>
                <a:latin typeface="Söhne"/>
              </a:rPr>
              <a:t>By ensuring our server handles requests efficiently and accurately, we provide a reliable backend service that powers our application's core functionalities."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1127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continuous integration, continuous testing, and continuous deployment (CI/CT/CD) pipeline, leveraging GitHub Actions and Apache Airflow.</a:t>
            </a:r>
          </a:p>
          <a:p>
            <a:pPr algn="l"/>
            <a:r>
              <a:rPr lang="en-US" b="1" i="0" dirty="0">
                <a:solidFill>
                  <a:srgbClr val="ECECEC"/>
                </a:solidFill>
                <a:effectLst/>
                <a:highlight>
                  <a:srgbClr val="212121"/>
                </a:highlight>
                <a:latin typeface="Söhne"/>
              </a:rPr>
              <a:t>GitHub Actions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GitHub Actions automates our CI process, including linting, testing, and dependency installation. The workflow ensures code quality and prepares the environment for model training and evaluation.</a:t>
            </a:r>
          </a:p>
          <a:p>
            <a:pPr algn="l"/>
            <a:r>
              <a:rPr lang="en-US" b="1" i="0" dirty="0">
                <a:solidFill>
                  <a:srgbClr val="ECECEC"/>
                </a:solidFill>
                <a:effectLst/>
                <a:highlight>
                  <a:srgbClr val="212121"/>
                </a:highlight>
                <a:latin typeface="Söhne"/>
              </a:rPr>
              <a:t>Apache Airflow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Apache Airflow orchestrates our end-to-end ML pipeline, from training to deployment. The steps include checking out code, installing dependencies, training and evaluating models, building and pushing Docker images, and finally deploying the model to our production environment.</a:t>
            </a:r>
          </a:p>
          <a:p>
            <a:pPr algn="l"/>
            <a:r>
              <a:rPr lang="en-US" b="1" i="0" dirty="0">
                <a:solidFill>
                  <a:srgbClr val="ECECEC"/>
                </a:solidFill>
                <a:effectLst/>
                <a:highlight>
                  <a:srgbClr val="212121"/>
                </a:highlight>
                <a:latin typeface="Söhne"/>
              </a:rPr>
              <a:t>Pipeline Workflow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left section details linting and testing steps, ensuring our codebase is clean and functional.</a:t>
            </a:r>
          </a:p>
          <a:p>
            <a:pPr algn="l">
              <a:buFont typeface="Arial" panose="020B0604020202020204" pitchFamily="34" charset="0"/>
              <a:buChar char="•"/>
            </a:pPr>
            <a:r>
              <a:rPr lang="en-US" b="0" i="0" dirty="0">
                <a:solidFill>
                  <a:srgbClr val="ECECEC"/>
                </a:solidFill>
                <a:effectLst/>
                <a:highlight>
                  <a:srgbClr val="212121"/>
                </a:highlight>
                <a:latin typeface="Söhne"/>
              </a:rPr>
              <a:t>The right section covers the model lifecycle, including training, evaluation, containerization, and deployment, ensuring our models are continuously updated and deployed seamlessly.</a:t>
            </a:r>
          </a:p>
          <a:p>
            <a:pPr algn="l"/>
            <a:r>
              <a:rPr lang="en-US" b="0" i="0" dirty="0">
                <a:solidFill>
                  <a:srgbClr val="ECECEC"/>
                </a:solidFill>
                <a:effectLst/>
                <a:highlight>
                  <a:srgbClr val="212121"/>
                </a:highlight>
                <a:latin typeface="Söhne"/>
              </a:rPr>
              <a:t>By integrating GitHub Actions and Apache Airflow, we maintain an efficient, automated pipeline that enhances our development workflow and accelerates deployment."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207759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Despite significant advancements in technology, the visually impaired community often encounters barriers to accessibility and independence. From challenges in identifying clothing and colors to navigating unfamiliar environments and accessing printed materials, the need for comprehensive, user-friendly solutions is evident.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seeks to address these challenges head-on, leveraging cutting-edge technology to provide practical, empowering solutions.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51067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Leveraging machine learning,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enhances its core functionalities, offering personalized experiences and improving the accuracy and efficiency of its features. ML drives the project's innovative edge, from image recognition to predictive analytics for navigation.</a:t>
            </a:r>
          </a:p>
          <a:p>
            <a:pPr algn="l"/>
            <a:endParaRPr lang="en-US" b="0" i="0" dirty="0">
              <a:solidFill>
                <a:srgbClr val="E6EDF3"/>
              </a:solidFill>
              <a:effectLst/>
              <a:highlight>
                <a:srgbClr val="0D1117"/>
              </a:highlight>
              <a:latin typeface="-apple-system"/>
            </a:endParaRPr>
          </a:p>
          <a:p>
            <a:pPr algn="l"/>
            <a:r>
              <a:rPr lang="en-US" b="1" i="0" dirty="0">
                <a:solidFill>
                  <a:srgbClr val="ECECEC"/>
                </a:solidFill>
                <a:effectLst/>
                <a:highlight>
                  <a:srgbClr val="212121"/>
                </a:highlight>
                <a:latin typeface="Söhne"/>
              </a:rPr>
              <a:t>Human-in-the-Loop (HITL) for Enhanced Accuracy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HITL integrates human feedback to improve caption accuracy. Users can request more details, refining AI models to better meet diverse needs.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Privacy-First Design in Image Processing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prioritizes data protection by encrypting user data and ensuring compliance with privacy laws and ethical standards.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Autonomous Real-Time Captioning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AI-driven vision captioning provides real-time descriptions of images and video, offering immediate insights into complex scenes and objects.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Integration with Broader Ecosystems for Comprehensive Support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vision captioning system integrates with other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features like navigation aids and text-to-speech, providing comprehensive support for users.</a:t>
            </a:r>
          </a:p>
          <a:p>
            <a:br>
              <a:rPr lang="en-US" dirty="0"/>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484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presents the compelling business case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focusing on addressing the accessibility needs of the visually impaired community.</a:t>
            </a:r>
          </a:p>
          <a:p>
            <a:pPr algn="l"/>
            <a:r>
              <a:rPr lang="en-US" b="1" i="0" dirty="0">
                <a:solidFill>
                  <a:srgbClr val="ECECEC"/>
                </a:solidFill>
                <a:effectLst/>
                <a:highlight>
                  <a:srgbClr val="212121"/>
                </a:highlight>
                <a:latin typeface="Söhne"/>
              </a:rPr>
              <a:t>Problem Statement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tackles a critical and underserved market, providing innovative solutions to enhance the lives of visually impaired individuals.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Business Metrics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Market Expansion</a:t>
            </a:r>
            <a:r>
              <a:rPr lang="en-US" b="0" i="0" dirty="0">
                <a:solidFill>
                  <a:srgbClr val="ECECEC"/>
                </a:solidFill>
                <a:effectLst/>
                <a:highlight>
                  <a:srgbClr val="212121"/>
                </a:highlight>
                <a:latin typeface="Söhne"/>
              </a:rPr>
              <a:t>: By catering to a niche yet significant market,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has the potential for substantial market growth.</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Brand Differentiation</a:t>
            </a:r>
            <a:r>
              <a:rPr lang="en-US" b="0" i="0" dirty="0">
                <a:solidFill>
                  <a:srgbClr val="ECECEC"/>
                </a:solidFill>
                <a:effectLst/>
                <a:highlight>
                  <a:srgbClr val="212121"/>
                </a:highlight>
                <a:latin typeface="Söhne"/>
              </a:rPr>
              <a:t>: Offering unique, user-centric design and functionality sets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apart from competitors.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Operational Efficiency</a:t>
            </a:r>
            <a:r>
              <a:rPr lang="en-US" b="0" i="0" dirty="0">
                <a:solidFill>
                  <a:srgbClr val="ECECEC"/>
                </a:solidFill>
                <a:effectLst/>
                <a:highlight>
                  <a:srgbClr val="212121"/>
                </a:highlight>
                <a:latin typeface="Söhne"/>
              </a:rPr>
              <a:t>: Leveraging advanced AI technologies improves the efficiency and accuracy of our services.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Customer Loyalty and Retention</a:t>
            </a:r>
            <a:r>
              <a:rPr lang="en-US" b="0" i="0" dirty="0">
                <a:solidFill>
                  <a:srgbClr val="ECECEC"/>
                </a:solidFill>
                <a:effectLst/>
                <a:highlight>
                  <a:srgbClr val="212121"/>
                </a:highlight>
                <a:latin typeface="Söhne"/>
              </a:rPr>
              <a:t>: Providing valuable, reliable solutions fosters customer loyalty and retention.</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Data-Driven Insights for Product Development</a:t>
            </a:r>
            <a:r>
              <a:rPr lang="en-US" b="0" i="0" dirty="0">
                <a:solidFill>
                  <a:srgbClr val="ECECEC"/>
                </a:solidFill>
                <a:effectLst/>
                <a:highlight>
                  <a:srgbClr val="212121"/>
                </a:highlight>
                <a:latin typeface="Söhne"/>
              </a:rPr>
              <a:t>: Continuous data collection and analysis drive informed decisions for product enhancements and innovation.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Through innovation and a strong focus on user needs,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social imperative but also taps into a market with significant growth potential."</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384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explains my choice of model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a:t>
            </a:r>
          </a:p>
          <a:p>
            <a:pPr algn="l"/>
            <a:r>
              <a:rPr lang="en-US" b="1" i="0" dirty="0">
                <a:solidFill>
                  <a:srgbClr val="ECECEC"/>
                </a:solidFill>
                <a:effectLst/>
                <a:highlight>
                  <a:srgbClr val="212121"/>
                </a:highlight>
                <a:latin typeface="Söhne"/>
              </a:rPr>
              <a:t>BLIP (Bootstrapping Language-Image Pre-training)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selected the BLIP model for its advanced vision-language understanding capabilities.</a:t>
            </a:r>
          </a:p>
          <a:p>
            <a:pPr algn="l">
              <a:buFont typeface="Arial" panose="020B0604020202020204" pitchFamily="34" charset="0"/>
              <a:buChar char="•"/>
            </a:pPr>
            <a:r>
              <a:rPr lang="en-US" b="0" i="0" dirty="0">
                <a:solidFill>
                  <a:srgbClr val="ECECEC"/>
                </a:solidFill>
                <a:effectLst/>
                <a:highlight>
                  <a:srgbClr val="212121"/>
                </a:highlight>
                <a:latin typeface="Söhne"/>
              </a:rPr>
              <a:t>Pre-trained on the COCO dataset, it uses a Vision Transformer (</a:t>
            </a:r>
            <a:r>
              <a:rPr lang="en-US" b="0" i="0" dirty="0" err="1">
                <a:solidFill>
                  <a:srgbClr val="ECECEC"/>
                </a:solidFill>
                <a:effectLst/>
                <a:highlight>
                  <a:srgbClr val="212121"/>
                </a:highlight>
                <a:latin typeface="Söhne"/>
              </a:rPr>
              <a:t>ViT</a:t>
            </a:r>
            <a:r>
              <a:rPr lang="en-US" b="0" i="0" dirty="0">
                <a:solidFill>
                  <a:srgbClr val="ECECEC"/>
                </a:solidFill>
                <a:effectLst/>
                <a:highlight>
                  <a:srgbClr val="212121"/>
                </a:highlight>
                <a:latin typeface="Söhne"/>
              </a:rPr>
              <a:t>) backbone for robust image captioning.</a:t>
            </a:r>
          </a:p>
          <a:p>
            <a:pPr algn="l">
              <a:buFont typeface="Arial" panose="020B0604020202020204" pitchFamily="34" charset="0"/>
              <a:buChar char="•"/>
            </a:pPr>
            <a:r>
              <a:rPr lang="en-US" b="0" i="0" dirty="0">
                <a:solidFill>
                  <a:srgbClr val="ECECEC"/>
                </a:solidFill>
                <a:effectLst/>
                <a:highlight>
                  <a:srgbClr val="212121"/>
                </a:highlight>
                <a:latin typeface="Söhne"/>
              </a:rPr>
              <a:t>The architecture combines self-attention and cross-attention mechanisms to generate accurate and relevant captions.</a:t>
            </a:r>
          </a:p>
          <a:p>
            <a:pPr algn="l"/>
            <a:r>
              <a:rPr lang="en-US" b="1" i="0" dirty="0">
                <a:solidFill>
                  <a:srgbClr val="ECECEC"/>
                </a:solidFill>
                <a:effectLst/>
                <a:highlight>
                  <a:srgbClr val="212121"/>
                </a:highlight>
                <a:latin typeface="Söhne"/>
              </a:rPr>
              <a:t>Key Features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1" i="0" dirty="0">
                <a:solidFill>
                  <a:srgbClr val="ECECEC"/>
                </a:solidFill>
                <a:effectLst/>
                <a:highlight>
                  <a:srgbClr val="212121"/>
                </a:highlight>
                <a:latin typeface="Söhne"/>
              </a:rPr>
              <a:t>Image Encoder</a:t>
            </a:r>
            <a:r>
              <a:rPr lang="en-US" b="0" i="0" dirty="0">
                <a:solidFill>
                  <a:srgbClr val="ECECEC"/>
                </a:solidFill>
                <a:effectLst/>
                <a:highlight>
                  <a:srgbClr val="212121"/>
                </a:highlight>
                <a:latin typeface="Söhne"/>
              </a:rPr>
              <a:t>: Processes the image and extracts features.</a:t>
            </a:r>
          </a:p>
          <a:p>
            <a:pPr algn="l">
              <a:buFont typeface="Arial" panose="020B0604020202020204" pitchFamily="34" charset="0"/>
              <a:buChar char="•"/>
            </a:pPr>
            <a:r>
              <a:rPr lang="en-US" b="1" i="0" dirty="0">
                <a:solidFill>
                  <a:srgbClr val="ECECEC"/>
                </a:solidFill>
                <a:effectLst/>
                <a:highlight>
                  <a:srgbClr val="212121"/>
                </a:highlight>
                <a:latin typeface="Söhne"/>
              </a:rPr>
              <a:t>Question Encoder</a:t>
            </a:r>
            <a:r>
              <a:rPr lang="en-US" b="0" i="0" dirty="0">
                <a:solidFill>
                  <a:srgbClr val="ECECEC"/>
                </a:solidFill>
                <a:effectLst/>
                <a:highlight>
                  <a:srgbClr val="212121"/>
                </a:highlight>
                <a:latin typeface="Söhne"/>
              </a:rPr>
              <a:t>: Grounds the image with text-based questions for better context.</a:t>
            </a:r>
          </a:p>
          <a:p>
            <a:pPr algn="l">
              <a:buFont typeface="Arial" panose="020B0604020202020204" pitchFamily="34" charset="0"/>
              <a:buChar char="•"/>
            </a:pPr>
            <a:r>
              <a:rPr lang="en-US" b="1" i="0" dirty="0">
                <a:solidFill>
                  <a:srgbClr val="ECECEC"/>
                </a:solidFill>
                <a:effectLst/>
                <a:highlight>
                  <a:srgbClr val="212121"/>
                </a:highlight>
                <a:latin typeface="Söhne"/>
              </a:rPr>
              <a:t>Answer Decoder</a:t>
            </a:r>
            <a:r>
              <a:rPr lang="en-US" b="0" i="0" dirty="0">
                <a:solidFill>
                  <a:srgbClr val="ECECEC"/>
                </a:solidFill>
                <a:effectLst/>
                <a:highlight>
                  <a:srgbClr val="212121"/>
                </a:highlight>
                <a:latin typeface="Söhne"/>
              </a:rPr>
              <a:t>: Produces captions based on the combined inputs.</a:t>
            </a:r>
          </a:p>
          <a:p>
            <a:pPr algn="l"/>
            <a:r>
              <a:rPr lang="en-US" b="0" i="0" dirty="0">
                <a:solidFill>
                  <a:srgbClr val="ECECEC"/>
                </a:solidFill>
                <a:effectLst/>
                <a:highlight>
                  <a:srgbClr val="212121"/>
                </a:highlight>
                <a:latin typeface="Söhne"/>
              </a:rPr>
              <a:t>BLIP's architecture ensures high-quality, contextual image captions, making it ideal for enhancing visual accessibility in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01877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75127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"On this slide, we'll discuss the importance of defining a clear project structure and ensuring modularity.</a:t>
            </a:r>
          </a:p>
          <a:p>
            <a:pPr algn="l"/>
            <a:r>
              <a:rPr lang="en-US" b="1" i="0" dirty="0">
                <a:solidFill>
                  <a:srgbClr val="ECECEC"/>
                </a:solidFill>
                <a:effectLst/>
                <a:highlight>
                  <a:srgbClr val="212121"/>
                </a:highlight>
                <a:latin typeface="Söhne"/>
              </a:rPr>
              <a:t>Project Structure Definition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Establishing a well-organized project structure is crucial for maintainability and scalability.</a:t>
            </a:r>
          </a:p>
          <a:p>
            <a:pPr algn="l">
              <a:buFont typeface="Arial" panose="020B0604020202020204" pitchFamily="34" charset="0"/>
              <a:buChar char="•"/>
            </a:pPr>
            <a:r>
              <a:rPr lang="en-US" b="0" i="0" dirty="0">
                <a:solidFill>
                  <a:srgbClr val="ECECEC"/>
                </a:solidFill>
                <a:effectLst/>
                <a:highlight>
                  <a:srgbClr val="212121"/>
                </a:highlight>
                <a:latin typeface="Söhne"/>
              </a:rPr>
              <a:t>It allows for easier navigation, better collaboration, and more efficient troubleshooting.</a:t>
            </a:r>
          </a:p>
          <a:p>
            <a:pPr algn="l"/>
            <a:r>
              <a:rPr lang="en-US" b="1" i="0" dirty="0">
                <a:solidFill>
                  <a:srgbClr val="ECECEC"/>
                </a:solidFill>
                <a:effectLst/>
                <a:highlight>
                  <a:srgbClr val="212121"/>
                </a:highlight>
                <a:latin typeface="Söhne"/>
              </a:rPr>
              <a:t>Modularity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Breaking down the project into smaller, independent modules increases flexibility.</a:t>
            </a:r>
          </a:p>
          <a:p>
            <a:pPr algn="l">
              <a:buFont typeface="Arial" panose="020B0604020202020204" pitchFamily="34" charset="0"/>
              <a:buChar char="•"/>
            </a:pPr>
            <a:r>
              <a:rPr lang="en-US" b="0" i="0" dirty="0">
                <a:solidFill>
                  <a:srgbClr val="ECECEC"/>
                </a:solidFill>
                <a:effectLst/>
                <a:highlight>
                  <a:srgbClr val="212121"/>
                </a:highlight>
                <a:latin typeface="Söhne"/>
              </a:rPr>
              <a:t>Each module can be developed, tested, and deployed independently, leading to faster development cycles.</a:t>
            </a:r>
          </a:p>
          <a:p>
            <a:pPr algn="l">
              <a:buFont typeface="Arial" panose="020B0604020202020204" pitchFamily="34" charset="0"/>
              <a:buChar char="•"/>
            </a:pPr>
            <a:r>
              <a:rPr lang="en-US" b="0" i="0" dirty="0">
                <a:solidFill>
                  <a:srgbClr val="ECECEC"/>
                </a:solidFill>
                <a:effectLst/>
                <a:highlight>
                  <a:srgbClr val="212121"/>
                </a:highlight>
                <a:latin typeface="Söhne"/>
              </a:rPr>
              <a:t>Modularity also facilitates reusability, making it simpler to integrate new features or update existing ones.</a:t>
            </a:r>
          </a:p>
          <a:p>
            <a:pPr algn="l"/>
            <a:r>
              <a:rPr lang="en-US" b="0" i="0" dirty="0">
                <a:solidFill>
                  <a:srgbClr val="ECECEC"/>
                </a:solidFill>
                <a:effectLst/>
                <a:highlight>
                  <a:srgbClr val="212121"/>
                </a:highlight>
                <a:latin typeface="Söhne"/>
              </a:rPr>
              <a:t>By implementing a structured and modular approach, we ensure that our project remains robust, adaptable, and scalable."</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2816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the tools we use for code versioning, crucial for maintaining code integrity and enabling collaboration.</a:t>
            </a:r>
          </a:p>
          <a:p>
            <a:pPr algn="l"/>
            <a:r>
              <a:rPr lang="en-US" b="1" i="0" dirty="0">
                <a:solidFill>
                  <a:srgbClr val="ECECEC"/>
                </a:solidFill>
                <a:effectLst/>
                <a:highlight>
                  <a:srgbClr val="212121"/>
                </a:highlight>
                <a:latin typeface="Söhne"/>
              </a:rPr>
              <a:t>GitHub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GitHub for managing our source code. It provides robust version control, enabling us to track changes, collaborate with team members, and manage multiple versions of our codebase effectively.</a:t>
            </a:r>
          </a:p>
          <a:p>
            <a:pPr algn="l"/>
            <a:r>
              <a:rPr lang="en-US" b="1"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For containerized applications, </a:t>
            </a:r>
            <a:r>
              <a:rPr lang="en-US" b="0"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 is our repository for storing and sharing Docker images. This allows us to version and distribute our application environments consistently across different stages of development and deployment.</a:t>
            </a:r>
          </a:p>
          <a:p>
            <a:pPr algn="l"/>
            <a:r>
              <a:rPr lang="en-US" b="0" i="0" dirty="0">
                <a:solidFill>
                  <a:srgbClr val="ECECEC"/>
                </a:solidFill>
                <a:effectLst/>
                <a:highlight>
                  <a:srgbClr val="212121"/>
                </a:highlight>
                <a:latin typeface="Söhne"/>
              </a:rPr>
              <a:t>Utilizing these tools ensures that our development process is streamlined, reliable, and efficient."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3061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our approach to experiment tracking and model versioning, crucial for maintaining accuracy and efficiency in our machine learning workflows.</a:t>
            </a:r>
          </a:p>
          <a:p>
            <a:pPr algn="l"/>
            <a:r>
              <a:rPr lang="en-US" b="1" i="0" dirty="0">
                <a:solidFill>
                  <a:srgbClr val="ECECEC"/>
                </a:solidFill>
                <a:effectLst/>
                <a:highlight>
                  <a:srgbClr val="212121"/>
                </a:highlight>
                <a:latin typeface="Söhne"/>
              </a:rPr>
              <a:t>Experiment Tracking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utilize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to track experiments. This allows us to record and compare multiple runs, capturing essential metrics and parameters for each experiment. This detailed tracking helps in understanding the impact of different changes and improvements over time.</a:t>
            </a:r>
          </a:p>
          <a:p>
            <a:pPr algn="l"/>
            <a:r>
              <a:rPr lang="en-US" b="1" i="0" dirty="0">
                <a:solidFill>
                  <a:srgbClr val="ECECEC"/>
                </a:solidFill>
                <a:effectLst/>
                <a:highlight>
                  <a:srgbClr val="212121"/>
                </a:highlight>
                <a:latin typeface="Söhne"/>
              </a:rPr>
              <a:t>Model Versioning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also enables model versioning, allowing us to manage different versions of our models systematically. We can easily revert to previous versions if needed, ensuring stability and reliability in our deployment process.</a:t>
            </a:r>
          </a:p>
          <a:p>
            <a:pPr algn="l"/>
            <a:r>
              <a:rPr lang="en-US" b="0" i="0" dirty="0">
                <a:solidFill>
                  <a:srgbClr val="ECECEC"/>
                </a:solidFill>
                <a:effectLst/>
                <a:highlight>
                  <a:srgbClr val="212121"/>
                </a:highlight>
                <a:latin typeface="Söhne"/>
              </a:rPr>
              <a:t>These practices ensure that our machine learning models are developed, tested, and deployed with precision and accountability."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737542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418799" y="349453"/>
            <a:ext cx="5864352" cy="1240206"/>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3"/>
          <a:stretch>
            <a:fillRect/>
          </a:stretch>
        </p:blipFill>
        <p:spPr>
          <a:xfrm>
            <a:off x="6725893" y="1323058"/>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3BB66942-D4BA-7A5A-D19A-C24797AA4B13}"/>
              </a:ext>
            </a:extLst>
          </p:cNvPr>
          <p:cNvPicPr>
            <a:picLocks noChangeAspect="1"/>
          </p:cNvPicPr>
          <p:nvPr/>
        </p:nvPicPr>
        <p:blipFill>
          <a:blip r:embed="rId4"/>
          <a:stretch>
            <a:fillRect/>
          </a:stretch>
        </p:blipFill>
        <p:spPr>
          <a:xfrm>
            <a:off x="1301784" y="1746837"/>
            <a:ext cx="4254507" cy="4623232"/>
          </a:xfrm>
          <a:prstGeom prst="rect">
            <a:avLst/>
          </a:prstGeom>
        </p:spPr>
      </p:pic>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3"/>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4"/>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3"/>
          <a:stretch>
            <a:fillRect/>
          </a:stretch>
        </p:blipFill>
        <p:spPr>
          <a:xfrm>
            <a:off x="53766" y="1945425"/>
            <a:ext cx="5932647" cy="3173964"/>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4"/>
          <a:stretch>
            <a:fillRect/>
          </a:stretch>
        </p:blipFill>
        <p:spPr>
          <a:xfrm>
            <a:off x="6052584" y="1945425"/>
            <a:ext cx="6085650" cy="3173964"/>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188316" y="-372901"/>
            <a:ext cx="12003684" cy="1326514"/>
          </a:xfrm>
        </p:spPr>
        <p:txBody>
          <a:bodyPr/>
          <a:lstStyle/>
          <a:p>
            <a:pPr>
              <a:lnSpc>
                <a:spcPct val="100000"/>
              </a:lnSpc>
            </a:pPr>
            <a:r>
              <a:rPr lang="en-US" dirty="0"/>
              <a:t>Data &amp; data versioning</a:t>
            </a:r>
            <a:r>
              <a:rPr lang="fr-MA" dirty="0"/>
              <a:t> </a:t>
            </a:r>
            <a:r>
              <a:rPr lang="en-US" dirty="0"/>
              <a:t>&amp; Metadata Store</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3"/>
          <a:stretch>
            <a:fillRect/>
          </a:stretch>
        </p:blipFill>
        <p:spPr>
          <a:xfrm>
            <a:off x="911352" y="1411626"/>
            <a:ext cx="5049452" cy="2739275"/>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close up of a logo&#10;&#10;Description automatically generated">
            <a:extLst>
              <a:ext uri="{FF2B5EF4-FFF2-40B4-BE49-F238E27FC236}">
                <a16:creationId xmlns:a16="http://schemas.microsoft.com/office/drawing/2014/main" id="{E8D102FA-00B8-CFF3-05DA-AF108BC01890}"/>
              </a:ext>
            </a:extLst>
          </p:cNvPr>
          <p:cNvPicPr>
            <a:picLocks noChangeAspect="1"/>
          </p:cNvPicPr>
          <p:nvPr/>
        </p:nvPicPr>
        <p:blipFill>
          <a:blip r:embed="rId4"/>
          <a:stretch>
            <a:fillRect/>
          </a:stretch>
        </p:blipFill>
        <p:spPr>
          <a:xfrm>
            <a:off x="1732041" y="4640654"/>
            <a:ext cx="5471447" cy="2086966"/>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634A0961-D577-C901-7980-550B9F01438B}"/>
              </a:ext>
            </a:extLst>
          </p:cNvPr>
          <p:cNvPicPr>
            <a:picLocks noChangeAspect="1"/>
          </p:cNvPicPr>
          <p:nvPr/>
        </p:nvPicPr>
        <p:blipFill>
          <a:blip r:embed="rId5"/>
          <a:stretch>
            <a:fillRect/>
          </a:stretch>
        </p:blipFill>
        <p:spPr>
          <a:xfrm>
            <a:off x="7298512" y="1093340"/>
            <a:ext cx="4224160" cy="4224160"/>
          </a:xfrm>
          <a:prstGeom prst="rect">
            <a:avLst/>
          </a:prstGeom>
        </p:spPr>
      </p:pic>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5"/>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Resource &amp; performance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3"/>
          <a:stretch>
            <a:fillRect/>
          </a:stretch>
        </p:blipFill>
        <p:spPr>
          <a:xfrm>
            <a:off x="713997" y="1392734"/>
            <a:ext cx="6542152" cy="3271076"/>
          </a:xfrm>
          <a:prstGeom prst="rect">
            <a:avLst/>
          </a:prstGeom>
        </p:spPr>
      </p:pic>
      <p:pic>
        <p:nvPicPr>
          <p:cNvPr id="5" name="Picture 4" descr="A black background with grey text&#10;&#10;Description automatically generated">
            <a:extLst>
              <a:ext uri="{FF2B5EF4-FFF2-40B4-BE49-F238E27FC236}">
                <a16:creationId xmlns:a16="http://schemas.microsoft.com/office/drawing/2014/main" id="{547546BC-C1A5-170F-75BE-863C8359587F}"/>
              </a:ext>
            </a:extLst>
          </p:cNvPr>
          <p:cNvPicPr>
            <a:picLocks noChangeAspect="1"/>
          </p:cNvPicPr>
          <p:nvPr/>
        </p:nvPicPr>
        <p:blipFill>
          <a:blip r:embed="rId4"/>
          <a:stretch>
            <a:fillRect/>
          </a:stretch>
        </p:blipFill>
        <p:spPr>
          <a:xfrm>
            <a:off x="2519424" y="4343209"/>
            <a:ext cx="6991350" cy="2085975"/>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3"/>
          <a:srcRect t="1" b="59925"/>
          <a:stretch/>
        </p:blipFill>
        <p:spPr>
          <a:xfrm>
            <a:off x="570335" y="1044672"/>
            <a:ext cx="3894089" cy="262457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4"/>
          <a:stretch>
            <a:fillRect/>
          </a:stretch>
        </p:blipFill>
        <p:spPr>
          <a:xfrm>
            <a:off x="4547158" y="2062554"/>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5"/>
          <a:stretch>
            <a:fillRect/>
          </a:stretch>
        </p:blipFill>
        <p:spPr>
          <a:xfrm>
            <a:off x="5780170" y="304100"/>
            <a:ext cx="5033071" cy="1621986"/>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CB9713DD-638A-165C-BEA1-59E1FCDF906F}"/>
              </a:ext>
            </a:extLst>
          </p:cNvPr>
          <p:cNvPicPr>
            <a:picLocks noChangeAspect="1"/>
          </p:cNvPicPr>
          <p:nvPr/>
        </p:nvPicPr>
        <p:blipFill rotWithShape="1">
          <a:blip r:embed="rId3"/>
          <a:srcRect t="42031" b="13828"/>
          <a:stretch/>
        </p:blipFill>
        <p:spPr>
          <a:xfrm>
            <a:off x="570334" y="3669248"/>
            <a:ext cx="3894089" cy="2890897"/>
          </a:xfrm>
          <a:prstGeom prst="rect">
            <a:avLst/>
          </a:prstGeom>
          <a:noFill/>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3"/>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66694"/>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4173982"/>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ML System Architecture</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 + demo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740815" y="746549"/>
            <a:ext cx="7189694" cy="5956751"/>
          </a:xfrm>
          <a:prstGeom prst="rect">
            <a:avLst/>
          </a:prstGeom>
        </p:spPr>
      </p:pic>
      <p:pic>
        <p:nvPicPr>
          <p:cNvPr id="6" name="Picture 5" descr="A blue logo with a circle and a circle with a blue circle and a blue circle with a blue circle with a white circle with a blue circle with a blue circle with a white circle with a&#10;&#10;Description automatically generated">
            <a:extLst>
              <a:ext uri="{FF2B5EF4-FFF2-40B4-BE49-F238E27FC236}">
                <a16:creationId xmlns:a16="http://schemas.microsoft.com/office/drawing/2014/main" id="{CC6F084A-7F20-33A9-A5DE-B90FF5C63E6B}"/>
              </a:ext>
            </a:extLst>
          </p:cNvPr>
          <p:cNvPicPr>
            <a:picLocks noChangeAspect="1"/>
          </p:cNvPicPr>
          <p:nvPr/>
        </p:nvPicPr>
        <p:blipFill>
          <a:blip r:embed="rId3"/>
          <a:stretch>
            <a:fillRect/>
          </a:stretch>
        </p:blipFill>
        <p:spPr>
          <a:xfrm>
            <a:off x="6773017" y="1447315"/>
            <a:ext cx="4259258" cy="2360339"/>
          </a:xfrm>
          <a:prstGeom prst="rect">
            <a:avLst/>
          </a:prstGeom>
        </p:spPr>
      </p:pic>
      <p:pic>
        <p:nvPicPr>
          <p:cNvPr id="8" name="Picture 7" descr="A group of logos with different colors&#10;&#10;Description automatically generated with medium confidence">
            <a:extLst>
              <a:ext uri="{FF2B5EF4-FFF2-40B4-BE49-F238E27FC236}">
                <a16:creationId xmlns:a16="http://schemas.microsoft.com/office/drawing/2014/main" id="{84712E88-DCE3-1B73-8D55-5069E15D353B}"/>
              </a:ext>
            </a:extLst>
          </p:cNvPr>
          <p:cNvPicPr>
            <a:picLocks noChangeAspect="1"/>
          </p:cNvPicPr>
          <p:nvPr/>
        </p:nvPicPr>
        <p:blipFill rotWithShape="1">
          <a:blip r:embed="rId4"/>
          <a:srcRect t="19705" b="11746"/>
          <a:stretch/>
        </p:blipFill>
        <p:spPr>
          <a:xfrm>
            <a:off x="6983221" y="3964907"/>
            <a:ext cx="4258725" cy="1642102"/>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3"/>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4"/>
          <a:stretch>
            <a:fillRect/>
          </a:stretch>
        </p:blipFill>
        <p:spPr>
          <a:xfrm>
            <a:off x="4199459" y="306548"/>
            <a:ext cx="4193219" cy="984384"/>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F97C8E2A-1D1C-E650-E41C-FB01374FAF2E}"/>
              </a:ext>
            </a:extLst>
          </p:cNvPr>
          <p:cNvPicPr>
            <a:picLocks noChangeAspect="1"/>
          </p:cNvPicPr>
          <p:nvPr/>
        </p:nvPicPr>
        <p:blipFill rotWithShape="1">
          <a:blip r:embed="rId5"/>
          <a:srcRect t="1223" r="9289"/>
          <a:stretch/>
        </p:blipFill>
        <p:spPr>
          <a:xfrm>
            <a:off x="5297056" y="1656686"/>
            <a:ext cx="6627091" cy="5137058"/>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7E9B61A-5BBF-9E6E-86CC-F860DBF5679A}"/>
              </a:ext>
            </a:extLst>
          </p:cNvPr>
          <p:cNvPicPr>
            <a:picLocks noChangeAspect="1"/>
          </p:cNvPicPr>
          <p:nvPr/>
        </p:nvPicPr>
        <p:blipFill>
          <a:blip r:embed="rId6"/>
          <a:stretch>
            <a:fillRect/>
          </a:stretch>
        </p:blipFill>
        <p:spPr>
          <a:xfrm>
            <a:off x="302859" y="1097752"/>
            <a:ext cx="5886493" cy="5695992"/>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a:t>
            </a:r>
          </a:p>
        </p:txBody>
      </p:sp>
      <p:pic>
        <p:nvPicPr>
          <p:cNvPr id="7" name="Picture 6" descr="A person walking on a crosswalk&#10;&#10;Description automatically generated">
            <a:extLst>
              <a:ext uri="{FF2B5EF4-FFF2-40B4-BE49-F238E27FC236}">
                <a16:creationId xmlns:a16="http://schemas.microsoft.com/office/drawing/2014/main" id="{1D5CD9FA-889D-8E04-8213-D70AE9F21E63}"/>
              </a:ext>
            </a:extLst>
          </p:cNvPr>
          <p:cNvPicPr>
            <a:picLocks noChangeAspect="1"/>
          </p:cNvPicPr>
          <p:nvPr/>
        </p:nvPicPr>
        <p:blipFill rotWithShape="1">
          <a:blip r:embed="rId3"/>
          <a:srcRect l="15955" r="14653"/>
          <a:stretch/>
        </p:blipFill>
        <p:spPr>
          <a:xfrm>
            <a:off x="6890033" y="-9144"/>
            <a:ext cx="5317462" cy="6867144"/>
          </a:xfrm>
          <a:prstGeom prst="rect">
            <a:avLst/>
          </a:prstGeom>
          <a:noFill/>
        </p:spPr>
      </p:pic>
      <p:sp>
        <p:nvSpPr>
          <p:cNvPr id="14" name="Slide Number Placeholder 4" hidden="1">
            <a:extLst>
              <a:ext uri="{FF2B5EF4-FFF2-40B4-BE49-F238E27FC236}">
                <a16:creationId xmlns:a16="http://schemas.microsoft.com/office/drawing/2014/main" id="{0958FE0B-6620-B26A-8AF5-F133D72BAD80}"/>
              </a:ext>
            </a:extLst>
          </p:cNvPr>
          <p:cNvSpPr>
            <a:spLocks noGrp="1"/>
          </p:cNvSpPr>
          <p:nvPr>
            <p:ph type="sldNum" sz="quarter" idx="4294967295"/>
          </p:nvPr>
        </p:nvSpPr>
        <p:spPr>
          <a:xfrm>
            <a:off x="911352" y="6246622"/>
            <a:ext cx="1188720" cy="365125"/>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037EC-3BFF-C41E-5C22-5AAA276F4794}"/>
              </a:ext>
            </a:extLst>
          </p:cNvPr>
          <p:cNvSpPr txBox="1"/>
          <p:nvPr/>
        </p:nvSpPr>
        <p:spPr>
          <a:xfrm>
            <a:off x="296199" y="-896484"/>
            <a:ext cx="5864352" cy="36210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cap="all" baseline="0" dirty="0">
                <a:latin typeface="+mj-lt"/>
                <a:ea typeface="+mj-ea"/>
                <a:cs typeface="+mj-cs"/>
              </a:rPr>
              <a:t>Leveraging</a:t>
            </a:r>
            <a:r>
              <a:rPr lang="en-US" sz="3600" b="1" cap="all" dirty="0">
                <a:latin typeface="+mj-lt"/>
                <a:ea typeface="+mj-ea"/>
                <a:cs typeface="+mj-cs"/>
              </a:rPr>
              <a:t> ML &amp;</a:t>
            </a:r>
          </a:p>
          <a:p>
            <a:pPr>
              <a:lnSpc>
                <a:spcPct val="90000"/>
              </a:lnSpc>
              <a:spcBef>
                <a:spcPct val="0"/>
              </a:spcBef>
              <a:spcAft>
                <a:spcPts val="600"/>
              </a:spcAft>
            </a:pPr>
            <a:r>
              <a:rPr lang="en-US" sz="3600" b="1" kern="1200" cap="all" baseline="0" dirty="0">
                <a:latin typeface="+mj-lt"/>
                <a:ea typeface="+mj-ea"/>
                <a:cs typeface="+mj-cs"/>
              </a:rPr>
              <a:t>Architectural Archetypes</a:t>
            </a:r>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3"/>
          <a:stretch>
            <a:fillRect/>
          </a:stretch>
        </p:blipFill>
        <p:spPr>
          <a:xfrm>
            <a:off x="5593483" y="526986"/>
            <a:ext cx="6532994" cy="5716367"/>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9DD7E8D4-4E41-1D22-004D-50A59B9B383D}"/>
              </a:ext>
            </a:extLst>
          </p:cNvPr>
          <p:cNvSpPr txBox="1"/>
          <p:nvPr/>
        </p:nvSpPr>
        <p:spPr>
          <a:xfrm>
            <a:off x="180861" y="3633195"/>
            <a:ext cx="6095028" cy="197438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Human-in-the-Loop (HITL) for Enhanced Accuracy</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Privacy-First Design in Image Processing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Autonomous Real-Time Captioning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4. Integration with Broader Ecosystems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dirty="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3"/>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
        <p:nvSpPr>
          <p:cNvPr id="2" name="Title 1">
            <a:extLst>
              <a:ext uri="{FF2B5EF4-FFF2-40B4-BE49-F238E27FC236}">
                <a16:creationId xmlns:a16="http://schemas.microsoft.com/office/drawing/2014/main" id="{D2911759-CB97-7F23-CAD3-226090314C62}"/>
              </a:ext>
            </a:extLst>
          </p:cNvPr>
          <p:cNvSpPr>
            <a:spLocks noGrp="1"/>
          </p:cNvSpPr>
          <p:nvPr>
            <p:ph type="title"/>
          </p:nvPr>
        </p:nvSpPr>
        <p:spPr>
          <a:xfrm>
            <a:off x="6852040" y="0"/>
            <a:ext cx="5059383" cy="1014634"/>
          </a:xfrm>
        </p:spPr>
        <p:txBody>
          <a:bodyPr/>
          <a:lstStyle/>
          <a:p>
            <a:r>
              <a:rPr lang="en-US" dirty="0"/>
              <a:t>Model choice </a:t>
            </a:r>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9305688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2572</Words>
  <Application>Microsoft Office PowerPoint</Application>
  <PresentationFormat>Widescreen</PresentationFormat>
  <Paragraphs>240</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Model choice </vt:lpstr>
      <vt:lpstr>PowerPoint Presentation</vt:lpstr>
      <vt:lpstr>PowerPoint Presentation</vt:lpstr>
      <vt:lpstr>PowerPoint Presentation</vt:lpstr>
      <vt:lpstr>PowerPoint Presentation</vt:lpstr>
      <vt:lpstr>Data &amp; data versioning &amp; Metadata Store</vt:lpstr>
      <vt:lpstr>Setting up the machine learning pipeline</vt:lpstr>
      <vt:lpstr>Behavioural model tests</vt:lpstr>
      <vt:lpstr>Resource &amp; performance monitoring</vt:lpstr>
      <vt:lpstr>Deployment and Operations</vt:lpstr>
      <vt:lpstr>Deployment &amp; serving </vt:lpstr>
      <vt:lpstr>Server</vt:lpstr>
      <vt:lpstr>Client + demo</vt:lpstr>
      <vt:lpstr>CI/CT/CD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135</cp:revision>
  <dcterms:created xsi:type="dcterms:W3CDTF">2024-05-13T16:06:42Z</dcterms:created>
  <dcterms:modified xsi:type="dcterms:W3CDTF">2024-05-14T12:34:57Z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